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638" r:id="rId4"/>
    <p:sldId id="566" r:id="rId5"/>
    <p:sldId id="659" r:id="rId6"/>
    <p:sldId id="649" r:id="rId7"/>
    <p:sldId id="391" r:id="rId8"/>
    <p:sldId id="661" r:id="rId9"/>
    <p:sldId id="651" r:id="rId10"/>
    <p:sldId id="662" r:id="rId11"/>
    <p:sldId id="660" r:id="rId12"/>
    <p:sldId id="663" r:id="rId13"/>
    <p:sldId id="652" r:id="rId14"/>
    <p:sldId id="653" r:id="rId15"/>
    <p:sldId id="664" r:id="rId16"/>
    <p:sldId id="665"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10/27/2019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10/27/2019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10/27/2019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10/27/2019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Staying Focused in a Sea of Distractions</a:t>
            </a:r>
          </a:p>
          <a:p>
            <a:pPr algn="ctr"/>
            <a:r>
              <a:rPr lang="en-US" sz="4000" b="1" dirty="0">
                <a:latin typeface="Candara" panose="020E0502030303020204" pitchFamily="34" charset="0"/>
              </a:rPr>
              <a:t>Mark 9:38-50 (Part 3)</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4"/>
            </a:pPr>
            <a:r>
              <a:rPr lang="en-US" sz="3800" b="1" cap="none" dirty="0">
                <a:solidFill>
                  <a:srgbClr val="00B0F0"/>
                </a:solidFill>
                <a:latin typeface="+mn-lt"/>
              </a:rPr>
              <a:t>Beware of coldness in service </a:t>
            </a:r>
            <a:r>
              <a:rPr lang="en-US" sz="3800" b="1" cap="none" baseline="30000" dirty="0">
                <a:solidFill>
                  <a:srgbClr val="00B0F0"/>
                </a:solidFill>
                <a:latin typeface="+mn-lt"/>
              </a:rPr>
              <a:t>(9:49)</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461665"/>
          </a:xfrm>
          <a:prstGeom prst="rect">
            <a:avLst/>
          </a:prstGeom>
          <a:noFill/>
        </p:spPr>
        <p:txBody>
          <a:bodyPr wrap="square" rtlCol="0">
            <a:spAutoFit/>
          </a:bodyPr>
          <a:lstStyle/>
          <a:p>
            <a:r>
              <a:rPr lang="en-US" sz="2400" i="1" dirty="0"/>
              <a:t>For everyone will be salted with fire.</a:t>
            </a:r>
            <a:endParaRPr lang="en-US" sz="2400" dirty="0"/>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726363"/>
            <a:ext cx="11590636" cy="584775"/>
          </a:xfrm>
          <a:prstGeom prst="rect">
            <a:avLst/>
          </a:prstGeom>
          <a:noFill/>
        </p:spPr>
        <p:txBody>
          <a:bodyPr wrap="square" rtlCol="0">
            <a:spAutoFit/>
          </a:bodyPr>
          <a:lstStyle/>
          <a:p>
            <a:pPr algn="ctr"/>
            <a:r>
              <a:rPr lang="en-US" sz="3200" dirty="0"/>
              <a:t>Where do we see fire and salt together in Scripture?</a:t>
            </a:r>
          </a:p>
        </p:txBody>
      </p:sp>
    </p:spTree>
    <p:extLst>
      <p:ext uri="{BB962C8B-B14F-4D97-AF65-F5344CB8AC3E}">
        <p14:creationId xmlns:p14="http://schemas.microsoft.com/office/powerpoint/2010/main" val="22223197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1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Romans 12:1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308324"/>
          </a:xfrm>
          <a:prstGeom prst="rect">
            <a:avLst/>
          </a:prstGeom>
          <a:noFill/>
        </p:spPr>
        <p:txBody>
          <a:bodyPr wrap="square" rtlCol="0">
            <a:spAutoFit/>
          </a:bodyPr>
          <a:lstStyle/>
          <a:p>
            <a:pPr algn="just"/>
            <a:r>
              <a:rPr lang="en-US" sz="3600" i="1" dirty="0"/>
              <a:t>Therefore I urge you, brethren, by the mercies of God, to present your bodies a living and holy sacrifice, acceptable to God, which is your spiritual service of worship. </a:t>
            </a:r>
            <a:endParaRPr lang="en-US" sz="3600" dirty="0"/>
          </a:p>
        </p:txBody>
      </p:sp>
    </p:spTree>
    <p:extLst>
      <p:ext uri="{BB962C8B-B14F-4D97-AF65-F5344CB8AC3E}">
        <p14:creationId xmlns:p14="http://schemas.microsoft.com/office/powerpoint/2010/main" val="17679665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Galatians 2:20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308324"/>
          </a:xfrm>
          <a:prstGeom prst="rect">
            <a:avLst/>
          </a:prstGeom>
          <a:noFill/>
        </p:spPr>
        <p:txBody>
          <a:bodyPr wrap="square" rtlCol="0">
            <a:spAutoFit/>
          </a:bodyPr>
          <a:lstStyle/>
          <a:p>
            <a:pPr algn="just"/>
            <a:r>
              <a:rPr lang="en-US" sz="3600" i="1" dirty="0"/>
              <a:t>I have been crucified with Christ; and it is no longer I who live, but Christ lives in me; and the life which I now live in the flesh I live by faith in the Son of God, who loved me and gave Himself up for me.</a:t>
            </a:r>
            <a:r>
              <a:rPr lang="en-US" sz="3600" dirty="0"/>
              <a:t> </a:t>
            </a:r>
          </a:p>
        </p:txBody>
      </p:sp>
    </p:spTree>
    <p:extLst>
      <p:ext uri="{BB962C8B-B14F-4D97-AF65-F5344CB8AC3E}">
        <p14:creationId xmlns:p14="http://schemas.microsoft.com/office/powerpoint/2010/main" val="8967973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5"/>
            </a:pPr>
            <a:r>
              <a:rPr lang="en-US" sz="3800" b="1" cap="none" dirty="0">
                <a:solidFill>
                  <a:srgbClr val="00B0F0"/>
                </a:solidFill>
                <a:latin typeface="+mn-lt"/>
              </a:rPr>
              <a:t>Beware of compromise in service </a:t>
            </a:r>
            <a:r>
              <a:rPr lang="en-US" sz="3800" b="1" cap="none" baseline="30000" dirty="0">
                <a:solidFill>
                  <a:srgbClr val="00B0F0"/>
                </a:solidFill>
                <a:latin typeface="+mn-lt"/>
              </a:rPr>
              <a:t>(9:50)</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830997"/>
          </a:xfrm>
          <a:prstGeom prst="rect">
            <a:avLst/>
          </a:prstGeom>
          <a:noFill/>
        </p:spPr>
        <p:txBody>
          <a:bodyPr wrap="square" rtlCol="0">
            <a:spAutoFit/>
          </a:bodyPr>
          <a:lstStyle/>
          <a:p>
            <a:pPr algn="just"/>
            <a:r>
              <a:rPr lang="en-US" sz="2400" i="1" dirty="0"/>
              <a:t>Salt is good; but if the salt becomes </a:t>
            </a:r>
            <a:r>
              <a:rPr lang="en-US" sz="2400" i="1" dirty="0" err="1"/>
              <a:t>unsalty</a:t>
            </a:r>
            <a:r>
              <a:rPr lang="en-US" sz="2400" i="1" dirty="0"/>
              <a:t>, with what will you make it salty again? Have salt in yourselves, and be at peace with one another…</a:t>
            </a:r>
            <a:endParaRPr lang="en-US" sz="2400" dirty="0"/>
          </a:p>
        </p:txBody>
      </p:sp>
    </p:spTree>
    <p:extLst>
      <p:ext uri="{BB962C8B-B14F-4D97-AF65-F5344CB8AC3E}">
        <p14:creationId xmlns:p14="http://schemas.microsoft.com/office/powerpoint/2010/main" val="18107795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5:13-16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016758"/>
          </a:xfrm>
          <a:prstGeom prst="rect">
            <a:avLst/>
          </a:prstGeom>
          <a:noFill/>
        </p:spPr>
        <p:txBody>
          <a:bodyPr wrap="square" rtlCol="0">
            <a:spAutoFit/>
          </a:bodyPr>
          <a:lstStyle/>
          <a:p>
            <a:pPr algn="just"/>
            <a:r>
              <a:rPr lang="en-US" sz="3200" i="1" dirty="0"/>
              <a:t>13 You are the salt of the earth; but if the salt has become tasteless, how can it be made salty again? It is no longer good for anything, except to be thrown out and trampled under foot by men. 14 You are the light of the world. A city set on a hill cannot be hidden; 15 nor does anyone light a lamp and put it under a basket, but on the lampstand, and it gives light to all who are in the house. 16 Let your light shine before men in such a way that they may see your good works, and glorify your Father who is in heaven. </a:t>
            </a:r>
            <a:endParaRPr lang="en-US" sz="3200" dirty="0"/>
          </a:p>
        </p:txBody>
      </p:sp>
    </p:spTree>
    <p:extLst>
      <p:ext uri="{BB962C8B-B14F-4D97-AF65-F5344CB8AC3E}">
        <p14:creationId xmlns:p14="http://schemas.microsoft.com/office/powerpoint/2010/main" val="6944820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ctr"/>
            <a:r>
              <a:rPr lang="en-US" sz="4000" i="1" dirty="0"/>
              <a:t>To stay focused on Christ we must identify distractions and resolve to obey God’s Word.</a:t>
            </a:r>
            <a:endParaRPr lang="en-US" sz="4000" dirty="0"/>
          </a:p>
        </p:txBody>
      </p:sp>
    </p:spTree>
    <p:extLst>
      <p:ext uri="{BB962C8B-B14F-4D97-AF65-F5344CB8AC3E}">
        <p14:creationId xmlns:p14="http://schemas.microsoft.com/office/powerpoint/2010/main" val="27500851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Staying Focused in a Sea of Distractions</a:t>
            </a:r>
          </a:p>
          <a:p>
            <a:pPr algn="ctr"/>
            <a:r>
              <a:rPr lang="en-US" sz="4000" b="1" dirty="0">
                <a:latin typeface="Candara" panose="020E0502030303020204" pitchFamily="34" charset="0"/>
              </a:rPr>
              <a:t>Mark 9:38-50 (Part 3)</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7720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9:43-46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031873"/>
          </a:xfrm>
          <a:prstGeom prst="rect">
            <a:avLst/>
          </a:prstGeom>
          <a:noFill/>
        </p:spPr>
        <p:txBody>
          <a:bodyPr wrap="square" rtlCol="0">
            <a:spAutoFit/>
          </a:bodyPr>
          <a:lstStyle/>
          <a:p>
            <a:pPr algn="just"/>
            <a:r>
              <a:rPr lang="en-US" sz="3200" i="1" dirty="0"/>
              <a:t>43 "If your hand causes you to stumble, cut it off; it is better for you to enter life crippled, than, having your two hands, to go into hell, into the unquenchable fire, 44 [where THEIR WORM DOES NOT DIE, AND THE FIRE IS NOT QUENCHED.] 45 "If your foot causes you to stumble, cut it off; it is better for you to enter life lame, than, having your two feet, to be cast into hell, 46 [where THEIR WORM DOES NOT DIE, AND THE FIRE IS NOT QUENCHED.]</a:t>
            </a:r>
            <a:endParaRPr lang="en-US" sz="32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9:47-50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031873"/>
          </a:xfrm>
          <a:prstGeom prst="rect">
            <a:avLst/>
          </a:prstGeom>
          <a:noFill/>
        </p:spPr>
        <p:txBody>
          <a:bodyPr wrap="square" rtlCol="0">
            <a:spAutoFit/>
          </a:bodyPr>
          <a:lstStyle/>
          <a:p>
            <a:pPr algn="just"/>
            <a:r>
              <a:rPr lang="en-US" sz="3200" i="1" dirty="0"/>
              <a:t>47 "If your eye causes you to stumble, throw it out; it is better for you to enter the kingdom of God with one eye, than, having two eyes, to be cast into hell, 48 where THEIR WORM DOES NOT DIE, AND THE FIRE IS NOT QUENCHED. 49 "For everyone will be salted with fire. 50 "Salt is good; but if the salt becomes </a:t>
            </a:r>
            <a:r>
              <a:rPr lang="en-US" sz="3200" i="1" dirty="0" err="1"/>
              <a:t>unsalty</a:t>
            </a:r>
            <a:r>
              <a:rPr lang="en-US" sz="3200" i="1" dirty="0"/>
              <a:t>, with what will you make it salty again? Have salt in yourselves, and be at peace with one another."</a:t>
            </a:r>
            <a:endParaRPr lang="en-US" sz="3200" dirty="0"/>
          </a:p>
        </p:txBody>
      </p:sp>
    </p:spTree>
    <p:extLst>
      <p:ext uri="{BB962C8B-B14F-4D97-AF65-F5344CB8AC3E}">
        <p14:creationId xmlns:p14="http://schemas.microsoft.com/office/powerpoint/2010/main" val="5978273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ctr"/>
            <a:r>
              <a:rPr lang="en-US" sz="4000" i="1" dirty="0"/>
              <a:t>To stay focused on Christ we must identify distractions and resolve to obey God’s Word.</a:t>
            </a:r>
            <a:endParaRPr lang="en-US" sz="4000" dirty="0"/>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8:34-35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170099"/>
          </a:xfrm>
          <a:prstGeom prst="rect">
            <a:avLst/>
          </a:prstGeom>
          <a:noFill/>
        </p:spPr>
        <p:txBody>
          <a:bodyPr wrap="square" rtlCol="0">
            <a:spAutoFit/>
          </a:bodyPr>
          <a:lstStyle/>
          <a:p>
            <a:pPr algn="just"/>
            <a:r>
              <a:rPr lang="en-US" sz="4000" i="1" dirty="0"/>
              <a:t>34 If anyone wishes to come after Me, he must deny himself, and take up his cross and follow Me. 35 For whoever wishes to save his life will lose it, but whoever loses his life for My sake and the gospel's will save it.</a:t>
            </a:r>
            <a:endParaRPr lang="en-US" sz="4000" dirty="0"/>
          </a:p>
        </p:txBody>
      </p:sp>
    </p:spTree>
    <p:extLst>
      <p:ext uri="{BB962C8B-B14F-4D97-AF65-F5344CB8AC3E}">
        <p14:creationId xmlns:p14="http://schemas.microsoft.com/office/powerpoint/2010/main" val="5942797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Warnings of Christ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569660"/>
          </a:xfrm>
          <a:prstGeom prst="rect">
            <a:avLst/>
          </a:prstGeom>
          <a:noFill/>
        </p:spPr>
        <p:txBody>
          <a:bodyPr wrap="square" rtlCol="0">
            <a:spAutoFit/>
          </a:bodyPr>
          <a:lstStyle/>
          <a:p>
            <a:pPr marL="571500" lvl="0" indent="-571500">
              <a:buFont typeface="+mj-lt"/>
              <a:buAutoNum type="romanUcPeriod"/>
            </a:pPr>
            <a:r>
              <a:rPr lang="en-US" sz="3200" dirty="0"/>
              <a:t>Beware of contentiousness with the saints (9:38-41)</a:t>
            </a:r>
          </a:p>
          <a:p>
            <a:pPr marL="571500" lvl="0" indent="-571500">
              <a:buFont typeface="+mj-lt"/>
              <a:buAutoNum type="romanUcPeriod"/>
            </a:pPr>
            <a:r>
              <a:rPr lang="en-US" sz="3200" dirty="0"/>
              <a:t>Beware of carelessness with the saints (9:42)</a:t>
            </a:r>
          </a:p>
          <a:p>
            <a:pPr marL="571500" lvl="0" indent="-571500">
              <a:buFont typeface="+mj-lt"/>
              <a:buAutoNum type="romanUcPeriod"/>
            </a:pPr>
            <a:r>
              <a:rPr lang="en-US" sz="3200" dirty="0"/>
              <a:t>Beware of callousness with sin (9:43-48)</a:t>
            </a:r>
          </a:p>
        </p:txBody>
      </p:sp>
    </p:spTree>
    <p:extLst>
      <p:ext uri="{BB962C8B-B14F-4D97-AF65-F5344CB8AC3E}">
        <p14:creationId xmlns:p14="http://schemas.microsoft.com/office/powerpoint/2010/main" val="1414562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750"/>
                                        <p:tgtEl>
                                          <p:spTgt spid="2">
                                            <p:txEl>
                                              <p:pRg st="0" end="0"/>
                                            </p:txEl>
                                          </p:spTgt>
                                        </p:tgtEl>
                                      </p:cBhvr>
                                    </p:animEffect>
                                  </p:childTnLst>
                                </p:cTn>
                              </p:par>
                            </p:childTnLst>
                          </p:cTn>
                        </p:par>
                        <p:par>
                          <p:cTn id="8" fill="hold">
                            <p:stCondLst>
                              <p:cond delay="375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250"/>
                                        <p:tgtEl>
                                          <p:spTgt spid="2">
                                            <p:txEl>
                                              <p:pRg st="1" end="1"/>
                                            </p:txEl>
                                          </p:spTgt>
                                        </p:tgtEl>
                                      </p:cBhvr>
                                    </p:animEffect>
                                  </p:childTnLst>
                                </p:cTn>
                              </p:par>
                            </p:childTnLst>
                          </p:cTn>
                        </p:par>
                        <p:par>
                          <p:cTn id="12" fill="hold">
                            <p:stCondLst>
                              <p:cond delay="675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4"/>
            </a:pPr>
            <a:r>
              <a:rPr lang="en-US" sz="3800" b="1" cap="none" dirty="0">
                <a:solidFill>
                  <a:srgbClr val="00B0F0"/>
                </a:solidFill>
                <a:latin typeface="+mn-lt"/>
              </a:rPr>
              <a:t>Beware of coldness in sacrifice </a:t>
            </a:r>
            <a:r>
              <a:rPr lang="en-US" sz="3800" b="1" cap="none" baseline="30000" dirty="0">
                <a:solidFill>
                  <a:srgbClr val="00B0F0"/>
                </a:solidFill>
                <a:latin typeface="+mn-lt"/>
              </a:rPr>
              <a:t>(9:49)</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461665"/>
          </a:xfrm>
          <a:prstGeom prst="rect">
            <a:avLst/>
          </a:prstGeom>
          <a:noFill/>
        </p:spPr>
        <p:txBody>
          <a:bodyPr wrap="square" rtlCol="0">
            <a:spAutoFit/>
          </a:bodyPr>
          <a:lstStyle/>
          <a:p>
            <a:r>
              <a:rPr lang="en-US" sz="2400" i="1" dirty="0"/>
              <a:t>For everyone will be salted with fire.</a:t>
            </a:r>
            <a:endParaRPr lang="en-US" sz="2400" dirty="0"/>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726363"/>
            <a:ext cx="11590636" cy="584775"/>
          </a:xfrm>
          <a:prstGeom prst="rect">
            <a:avLst/>
          </a:prstGeom>
          <a:noFill/>
        </p:spPr>
        <p:txBody>
          <a:bodyPr wrap="square" rtlCol="0">
            <a:spAutoFit/>
          </a:bodyPr>
          <a:lstStyle/>
          <a:p>
            <a:pPr algn="ctr"/>
            <a:r>
              <a:rPr lang="en-US" sz="3200" dirty="0"/>
              <a:t>Where do we see fire and salt together in Scripture?</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1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Ezekiel 43:24; Ezra 6:9-10 </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754326"/>
          </a:xfrm>
          <a:prstGeom prst="rect">
            <a:avLst/>
          </a:prstGeom>
          <a:noFill/>
        </p:spPr>
        <p:txBody>
          <a:bodyPr wrap="square" rtlCol="0">
            <a:spAutoFit/>
          </a:bodyPr>
          <a:lstStyle/>
          <a:p>
            <a:pPr algn="just"/>
            <a:r>
              <a:rPr lang="en-US" sz="3600" i="1" dirty="0"/>
              <a:t>You shall present them before the Lord, and the priests shall throw </a:t>
            </a:r>
            <a:r>
              <a:rPr lang="en-US" sz="3600" b="1" i="1" u="sng" dirty="0"/>
              <a:t>salt</a:t>
            </a:r>
            <a:r>
              <a:rPr lang="en-US" sz="3600" i="1" dirty="0"/>
              <a:t> on them, and they shall offer them up as a burnt offering to the Lord. </a:t>
            </a:r>
            <a:endParaRPr lang="en-US" sz="3600" dirty="0"/>
          </a:p>
        </p:txBody>
      </p:sp>
      <p:sp>
        <p:nvSpPr>
          <p:cNvPr id="4" name="TextBox 3">
            <a:extLst>
              <a:ext uri="{FF2B5EF4-FFF2-40B4-BE49-F238E27FC236}">
                <a16:creationId xmlns:a16="http://schemas.microsoft.com/office/drawing/2014/main" id="{7B6FF6FB-365D-4098-B27E-320427CACE86}"/>
              </a:ext>
            </a:extLst>
          </p:cNvPr>
          <p:cNvSpPr txBox="1"/>
          <p:nvPr/>
        </p:nvSpPr>
        <p:spPr>
          <a:xfrm>
            <a:off x="288192" y="2858638"/>
            <a:ext cx="11590636" cy="3970318"/>
          </a:xfrm>
          <a:prstGeom prst="rect">
            <a:avLst/>
          </a:prstGeom>
          <a:noFill/>
        </p:spPr>
        <p:txBody>
          <a:bodyPr wrap="square" rtlCol="0">
            <a:spAutoFit/>
          </a:bodyPr>
          <a:lstStyle/>
          <a:p>
            <a:pPr algn="just"/>
            <a:r>
              <a:rPr lang="en-US" sz="3600" i="1" dirty="0"/>
              <a:t>9 Whatever is needed, both young bulls, rams, and lambs for a burnt offering to the God of heaven, and wheat, </a:t>
            </a:r>
            <a:r>
              <a:rPr lang="en-US" sz="3600" b="1" i="1" u="sng" dirty="0"/>
              <a:t>salt</a:t>
            </a:r>
            <a:r>
              <a:rPr lang="en-US" sz="3600" i="1" dirty="0"/>
              <a:t>, wine and anointing oil, as the priests in Jerusalem request, it is to be given to them daily without fail, 10 that they may offer acceptable sacrifices to the God of heaven and pray for the life of the king and his sons. </a:t>
            </a:r>
            <a:endParaRPr lang="en-US" sz="3600" dirty="0"/>
          </a:p>
        </p:txBody>
      </p:sp>
    </p:spTree>
    <p:extLst>
      <p:ext uri="{BB962C8B-B14F-4D97-AF65-F5344CB8AC3E}">
        <p14:creationId xmlns:p14="http://schemas.microsoft.com/office/powerpoint/2010/main" val="16629871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Leviticus 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308324"/>
          </a:xfrm>
          <a:prstGeom prst="rect">
            <a:avLst/>
          </a:prstGeom>
          <a:noFill/>
        </p:spPr>
        <p:txBody>
          <a:bodyPr wrap="square" rtlCol="0">
            <a:spAutoFit/>
          </a:bodyPr>
          <a:lstStyle/>
          <a:p>
            <a:pPr algn="just"/>
            <a:r>
              <a:rPr lang="en-US" sz="3600" i="1" dirty="0"/>
              <a:t>Every grain offering of yours, moreover, you shall season with salt, so that the </a:t>
            </a:r>
            <a:r>
              <a:rPr lang="en-US" sz="3600" b="1" i="1" u="sng" dirty="0"/>
              <a:t>salt</a:t>
            </a:r>
            <a:r>
              <a:rPr lang="en-US" sz="3600" i="1" dirty="0"/>
              <a:t> of the covenant of your God shall not be lacking from your grain offering; with all your offerings </a:t>
            </a:r>
            <a:r>
              <a:rPr lang="en-US" sz="3600" b="1" i="1" u="sng" dirty="0"/>
              <a:t>you shall offer salt</a:t>
            </a:r>
            <a:r>
              <a:rPr lang="en-US" sz="3600" i="1" dirty="0"/>
              <a:t>. </a:t>
            </a:r>
            <a:endParaRPr lang="en-US" sz="3600" dirty="0"/>
          </a:p>
        </p:txBody>
      </p:sp>
    </p:spTree>
    <p:extLst>
      <p:ext uri="{BB962C8B-B14F-4D97-AF65-F5344CB8AC3E}">
        <p14:creationId xmlns:p14="http://schemas.microsoft.com/office/powerpoint/2010/main" val="33230861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644</TotalTime>
  <Words>853</Words>
  <Application>Microsoft Office PowerPoint</Application>
  <PresentationFormat>Widescreen</PresentationFormat>
  <Paragraphs>39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 </cp:lastModifiedBy>
  <cp:revision>44</cp:revision>
  <dcterms:created xsi:type="dcterms:W3CDTF">2019-06-22T19:37:39Z</dcterms:created>
  <dcterms:modified xsi:type="dcterms:W3CDTF">2019-10-27T15:30:29Z</dcterms:modified>
</cp:coreProperties>
</file>